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Tahoma" panose="020B0604030504040204" pitchFamily="34" charset="0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Verdana" panose="020B0604030504040204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6788B83-76C5-4191-9596-4665D4E781AE}">
  <a:tblStyle styleId="{36788B83-76C5-4191-9596-4665D4E781AE}" styleName="Table_0">
    <a:wholeTbl>
      <a:tcTxStyle b="off" i="off">
        <a:font>
          <a:latin typeface="Verdana"/>
          <a:ea typeface="Verdana"/>
          <a:cs typeface="Verdana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AF0"/>
          </a:solidFill>
        </a:fill>
      </a:tcStyle>
    </a:wholeTbl>
    <a:band1H>
      <a:tcTxStyle/>
      <a:tcStyle>
        <a:tcBdr/>
        <a:fill>
          <a:solidFill>
            <a:srgbClr val="CAD2D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2D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Verdana"/>
          <a:ea typeface="Verdana"/>
          <a:cs typeface="Verdana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Verdana"/>
          <a:ea typeface="Verdana"/>
          <a:cs typeface="Verdana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Verdana"/>
          <a:ea typeface="Verdana"/>
          <a:cs typeface="Verdana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Verdana"/>
          <a:ea typeface="Verdana"/>
          <a:cs typeface="Verdana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2A51A62-42D8-4E7A-BB8C-F28E9279971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78C0D4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78C0D4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78C0D4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78C0D4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78C0D4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78C0D4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 txBox="1">
            <a:spLocks noGrp="1"/>
          </p:cNvSpPr>
          <p:nvPr>
            <p:ph type="sldNum" idx="12"/>
          </p:nvPr>
        </p:nvSpPr>
        <p:spPr>
          <a:xfrm>
            <a:off x="6059767" y="8532440"/>
            <a:ext cx="624167" cy="37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sz="10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" name="Shape 6"/>
          <p:cNvSpPr txBox="1"/>
          <p:nvPr/>
        </p:nvSpPr>
        <p:spPr>
          <a:xfrm>
            <a:off x="228898" y="8544386"/>
            <a:ext cx="5913533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Atos, the Atos logo, Atos Codex, Atos Consulting, Atos Worldgrid, Bull, Canopy, equensWorldline, Unify, Worldline and Zero Email are registered trademarks of the Atos group. September 2017. © 2017 Atos. Confidential information owned by Atos, to be used by the recipient only. This document, or any part of it, may not be reproduced, copied, circulated and/or distributed nor quoted without prior written approval from Atos.</a:t>
            </a:r>
            <a:endParaRPr sz="500" b="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7" name="Shape 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329786" y="131882"/>
            <a:ext cx="1354139" cy="442911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6059767" y="8532440"/>
            <a:ext cx="624167" cy="37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</a:t>
            </a:fld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6059767" y="8532440"/>
            <a:ext cx="624167" cy="371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3</a:t>
            </a:fld>
            <a:endParaRPr sz="10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Shape 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Shape 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  <a:defRPr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40300" y="4744601"/>
            <a:ext cx="443268" cy="216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240300" y="4744601"/>
            <a:ext cx="443268" cy="216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l" rtl="0">
              <a:spcBef>
                <a:spcPts val="0"/>
              </a:spcBef>
              <a:buNone/>
              <a:defRPr sz="1000" b="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216488" y="1090800"/>
            <a:ext cx="8748000" cy="34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Rambla"/>
              <a:buChar char="▶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30200" algn="l" rtl="0">
              <a:spcBef>
                <a:spcPts val="384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  <a:defRPr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50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 descr="Image result for asian young business man"/>
          <p:cNvSpPr/>
          <p:nvPr/>
        </p:nvSpPr>
        <p:spPr>
          <a:xfrm>
            <a:off x="190500" y="-212725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212652" y="2931791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Verdana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Hackathon #1 : Business Plan</a:t>
            </a:r>
            <a:endParaRPr sz="3200" b="1" i="0" u="none" strike="noStrike" cap="none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" name="Shape 21"/>
          <p:cNvSpPr txBox="1"/>
          <p:nvPr/>
        </p:nvSpPr>
        <p:spPr>
          <a:xfrm>
            <a:off x="224996" y="3588927"/>
            <a:ext cx="8748000" cy="567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Verdana"/>
              <a:buNone/>
            </a:pPr>
            <a:r>
              <a:rPr lang="en-US" sz="3200" b="1" u="none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Team #18: </a:t>
            </a:r>
            <a:r>
              <a:rPr lang="en-US" sz="3200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MaewPim</a:t>
            </a:r>
            <a:r>
              <a:rPr lang="en-US" sz="3200" b="1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(</a:t>
            </a:r>
            <a:r>
              <a:rPr lang="en-US" sz="3200" b="1" dirty="0" err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แมวพิมพ์</a:t>
            </a:r>
            <a:r>
              <a:rPr lang="en-US" sz="3200" b="1" dirty="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)</a:t>
            </a:r>
            <a:endParaRPr sz="3200" b="1" u="none" dirty="0">
              <a:solidFill>
                <a:srgbClr val="FF631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" name="Shape 22"/>
          <p:cNvSpPr txBox="1"/>
          <p:nvPr/>
        </p:nvSpPr>
        <p:spPr>
          <a:xfrm>
            <a:off x="309013" y="1225631"/>
            <a:ext cx="8395247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rgbClr val="FF6319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lang="en-US" sz="8000">
                <a:solidFill>
                  <a:srgbClr val="FF6319"/>
                </a:solidFill>
                <a:latin typeface="Arial"/>
                <a:ea typeface="Arial"/>
                <a:cs typeface="Arial"/>
                <a:sym typeface="Arial"/>
              </a:rPr>
              <a:t>ack</a:t>
            </a:r>
            <a:r>
              <a:rPr lang="en-US" sz="8000">
                <a:solidFill>
                  <a:srgbClr val="FFFF47"/>
                </a:solidFill>
                <a:latin typeface="Arial"/>
                <a:ea typeface="Arial"/>
                <a:cs typeface="Arial"/>
                <a:sym typeface="Arial"/>
              </a:rPr>
              <a:t>athon</a:t>
            </a:r>
            <a:r>
              <a:rPr lang="en-US" sz="8000">
                <a:solidFill>
                  <a:srgbClr val="00B2A9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8000">
                <a:solidFill>
                  <a:srgbClr val="0066A1"/>
                </a:solidFill>
                <a:latin typeface="Arial"/>
                <a:ea typeface="Arial"/>
                <a:cs typeface="Arial"/>
                <a:sym typeface="Arial"/>
              </a:rPr>
              <a:t>2018</a:t>
            </a:r>
            <a:endParaRPr sz="8000">
              <a:solidFill>
                <a:srgbClr val="0066A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Shape 23"/>
          <p:cNvSpPr/>
          <p:nvPr/>
        </p:nvSpPr>
        <p:spPr>
          <a:xfrm>
            <a:off x="306948" y="996833"/>
            <a:ext cx="458965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B2A9"/>
                </a:solidFill>
                <a:latin typeface="Arial"/>
                <a:ea typeface="Arial"/>
                <a:cs typeface="Arial"/>
                <a:sym typeface="Arial"/>
              </a:rPr>
              <a:t>Digital Platform Economy</a:t>
            </a:r>
            <a:endParaRPr sz="2800">
              <a:solidFill>
                <a:srgbClr val="00B2A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Shape 24" descr="C:\Users\A645769\Downloads\share (2)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96602" y="881606"/>
            <a:ext cx="753674" cy="75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5" name="Shape 165"/>
          <p:cNvGraphicFramePr/>
          <p:nvPr/>
        </p:nvGraphicFramePr>
        <p:xfrm>
          <a:off x="215900" y="98757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{36788B83-76C5-4191-9596-4665D4E781AE}</a:tableStyleId>
              </a:tblPr>
              <a:tblGrid>
                <a:gridCol w="157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5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5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0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81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Types of revenue</a:t>
                      </a:r>
                      <a:endParaRPr sz="1200" b="1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Who to charge?</a:t>
                      </a:r>
                      <a:endParaRPr sz="1200" b="1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When to charge?</a:t>
                      </a:r>
                      <a:endParaRPr sz="1200" b="1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Explain why?</a:t>
                      </a:r>
                      <a:endParaRPr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[Why do you choose this? Why would they will pay?]</a:t>
                      </a:r>
                      <a:endParaRPr sz="1100" b="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2980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8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Software License</a:t>
                      </a:r>
                      <a:endParaRPr sz="1200" b="1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Business owner</a:t>
                      </a:r>
                      <a:endParaRPr sz="1200" b="0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After project confirmation (Off-the -shelf)</a:t>
                      </a:r>
                      <a:endParaRPr sz="1200" b="0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Selling software licenses returns profit to 3rd party softwares cost. The license fee allows customer to use the product on a device.</a:t>
                      </a:r>
                      <a:endParaRPr sz="1200" b="0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8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Implementation Fee</a:t>
                      </a:r>
                      <a:endParaRPr sz="1200" b="1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Business owner</a:t>
                      </a:r>
                      <a:endParaRPr sz="1200" b="0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After project completion (Off-the-shelf)</a:t>
                      </a:r>
                      <a:endParaRPr sz="1200" b="0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Collecting commission percentages of total prices agreed between customers and freelancers when implement 3rd party softwares</a:t>
                      </a:r>
                      <a:endParaRPr sz="1200" b="0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8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Development Fee</a:t>
                      </a:r>
                      <a:endParaRPr sz="1200" b="1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Business owner</a:t>
                      </a:r>
                      <a:endParaRPr sz="1200" b="0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After project confirmation (half) and after project completion (another half) (Make to order)</a:t>
                      </a:r>
                      <a:endParaRPr sz="1200" b="0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Collecting commission percentages of total prices agreed between customers and freelancers when develop a make-to-order product</a:t>
                      </a:r>
                      <a:endParaRPr sz="1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Revenue Model</a:t>
            </a:r>
            <a:endParaRPr sz="24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7" name="Shape 167"/>
          <p:cNvSpPr txBox="1"/>
          <p:nvPr/>
        </p:nvSpPr>
        <p:spPr>
          <a:xfrm>
            <a:off x="254588" y="479326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None/>
            </a:pPr>
            <a:r>
              <a:rPr lang="en-US" sz="1600" b="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How do we gain revenue?</a:t>
            </a:r>
            <a:endParaRPr sz="1600" b="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hape 172"/>
          <p:cNvPicPr preferRelativeResize="0"/>
          <p:nvPr/>
        </p:nvPicPr>
        <p:blipFill rotWithShape="1">
          <a:blip r:embed="rId3">
            <a:alphaModFix/>
          </a:blip>
          <a:srcRect l="18582" r="22177"/>
          <a:stretch/>
        </p:blipFill>
        <p:spPr>
          <a:xfrm>
            <a:off x="0" y="0"/>
            <a:ext cx="4572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Shape 173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3836" y="0"/>
            <a:ext cx="4572000" cy="5184254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4716016" y="298266"/>
            <a:ext cx="4427984" cy="2554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Explain your business model thoroughly and demonstrate how Star Cruise should operate its business. </a:t>
            </a:r>
            <a:endParaRPr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fundamental of this platform economy would include the following processes:</a:t>
            </a:r>
            <a:endParaRPr/>
          </a:p>
          <a:p>
            <a:pPr marL="457200" marR="0" lvl="0" indent="-190500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200"/>
              <a:buFont typeface="Noto Sans Symbols"/>
              <a:buChar char="✓"/>
            </a:pPr>
            <a:r>
              <a:rPr lang="en-US" sz="12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Registration &amp; Profile Verification</a:t>
            </a:r>
            <a:endParaRPr/>
          </a:p>
          <a:p>
            <a:pPr marL="457200" marR="0" lvl="0" indent="-190500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200"/>
              <a:buFont typeface="Noto Sans Symbols"/>
              <a:buChar char="✓"/>
            </a:pPr>
            <a:r>
              <a:rPr lang="en-US" sz="12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Job Matching | Multiple-party Job Matching</a:t>
            </a:r>
            <a:endParaRPr/>
          </a:p>
          <a:p>
            <a:pPr marL="457200" marR="0" lvl="0" indent="-190500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200"/>
              <a:buFont typeface="Noto Sans Symbols"/>
              <a:buChar char="✓"/>
            </a:pPr>
            <a:r>
              <a:rPr lang="en-US" sz="12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Delivery Process | Quality Assurance | Payment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* </a:t>
            </a:r>
            <a:r>
              <a:rPr lang="en-US" sz="12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Suggest other add-value process or features to the platform that can help strengthen your business model</a:t>
            </a:r>
            <a:endParaRPr sz="12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1423763" y="4168120"/>
            <a:ext cx="6244581" cy="707886"/>
          </a:xfrm>
          <a:prstGeom prst="homePlat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403648" y="4231180"/>
            <a:ext cx="566853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Key Business Processes</a:t>
            </a:r>
            <a:endParaRPr sz="3200" b="1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#1 Registration &amp; </a:t>
            </a:r>
            <a:r>
              <a:rPr lang="en-US" sz="2000"/>
              <a:t>P</a:t>
            </a:r>
            <a:r>
              <a:rPr lang="en-US" sz="20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rofile </a:t>
            </a:r>
            <a:r>
              <a:rPr lang="en-US" sz="2000"/>
              <a:t>V</a:t>
            </a:r>
            <a:r>
              <a:rPr lang="en-US" sz="20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erification</a:t>
            </a:r>
            <a:endParaRPr/>
          </a:p>
        </p:txBody>
      </p:sp>
      <p:sp>
        <p:nvSpPr>
          <p:cNvPr id="183" name="Shape 183"/>
          <p:cNvSpPr txBox="1"/>
          <p:nvPr/>
        </p:nvSpPr>
        <p:spPr>
          <a:xfrm>
            <a:off x="749100" y="1767864"/>
            <a:ext cx="1512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1. Recruit via website and agency</a:t>
            </a:r>
            <a:b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4" name="Shape 184"/>
          <p:cNvCxnSpPr>
            <a:stCxn id="185" idx="6"/>
            <a:endCxn id="186" idx="2"/>
          </p:cNvCxnSpPr>
          <p:nvPr/>
        </p:nvCxnSpPr>
        <p:spPr>
          <a:xfrm rot="10800000" flipH="1">
            <a:off x="1619875" y="1572088"/>
            <a:ext cx="6153900" cy="408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185" name="Shape 185"/>
          <p:cNvSpPr/>
          <p:nvPr/>
        </p:nvSpPr>
        <p:spPr>
          <a:xfrm>
            <a:off x="1391275" y="1498588"/>
            <a:ext cx="228600" cy="22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7" name="Shape 187"/>
          <p:cNvSpPr txBox="1"/>
          <p:nvPr/>
        </p:nvSpPr>
        <p:spPr>
          <a:xfrm>
            <a:off x="748975" y="2621250"/>
            <a:ext cx="1513200" cy="13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and Direct contact to agency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1000"/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Freelancer applies for a job application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Contact Partner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3496685" y="1457648"/>
            <a:ext cx="228600" cy="22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9" name="Shape 189"/>
          <p:cNvSpPr txBox="1"/>
          <p:nvPr/>
        </p:nvSpPr>
        <p:spPr>
          <a:xfrm>
            <a:off x="2754025" y="1740025"/>
            <a:ext cx="1713900" cy="6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en-US" sz="1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Register via platform</a:t>
            </a:r>
            <a:endParaRPr sz="1200" b="1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200" b="1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5635221" y="1457648"/>
            <a:ext cx="228600" cy="22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6" name="Shape 186"/>
          <p:cNvSpPr/>
          <p:nvPr/>
        </p:nvSpPr>
        <p:spPr>
          <a:xfrm>
            <a:off x="7773765" y="1457648"/>
            <a:ext cx="228600" cy="22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1" name="Shape 191"/>
          <p:cNvSpPr txBox="1"/>
          <p:nvPr/>
        </p:nvSpPr>
        <p:spPr>
          <a:xfrm>
            <a:off x="6373460" y="4606910"/>
            <a:ext cx="273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Freelancer</a:t>
            </a:r>
            <a:endParaRPr sz="1400" b="1">
              <a:solidFill>
                <a:srgbClr val="FF6319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2" name="Shape 192"/>
          <p:cNvSpPr txBox="1"/>
          <p:nvPr/>
        </p:nvSpPr>
        <p:spPr>
          <a:xfrm>
            <a:off x="5022750" y="1767876"/>
            <a:ext cx="1512900" cy="9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3.</a:t>
            </a:r>
            <a:r>
              <a:rPr lang="en-US" sz="1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Verifies freelancer’s certificates &amp; tag expertise fields</a:t>
            </a: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Shape 193"/>
          <p:cNvSpPr txBox="1"/>
          <p:nvPr/>
        </p:nvSpPr>
        <p:spPr>
          <a:xfrm>
            <a:off x="2881550" y="2600650"/>
            <a:ext cx="1513200" cy="13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registration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freelancer requests to apply for a right to access to the system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Sign Up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94" name="Shape 194"/>
          <p:cNvSpPr txBox="1"/>
          <p:nvPr/>
        </p:nvSpPr>
        <p:spPr>
          <a:xfrm>
            <a:off x="5027888" y="2633000"/>
            <a:ext cx="1513200" cy="12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verification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Freelancer is checked for the qualification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Verification by StarCruise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95" name="Shape 195"/>
          <p:cNvSpPr txBox="1"/>
          <p:nvPr/>
        </p:nvSpPr>
        <p:spPr>
          <a:xfrm>
            <a:off x="7174225" y="1687400"/>
            <a:ext cx="1427700" cy="6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4. SC responds to registration</a:t>
            </a: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Shape 196"/>
          <p:cNvSpPr txBox="1"/>
          <p:nvPr/>
        </p:nvSpPr>
        <p:spPr>
          <a:xfrm>
            <a:off x="7174225" y="2656775"/>
            <a:ext cx="1513200" cy="12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response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SC give freelancer a right to access to the system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Approve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#1 Registration &amp; </a:t>
            </a:r>
            <a:r>
              <a:rPr lang="en-US" sz="2000"/>
              <a:t>P</a:t>
            </a:r>
            <a:r>
              <a:rPr lang="en-US" sz="20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rofile </a:t>
            </a:r>
            <a:r>
              <a:rPr lang="en-US" sz="2000"/>
              <a:t>V</a:t>
            </a:r>
            <a:r>
              <a:rPr lang="en-US" sz="20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erification</a:t>
            </a:r>
            <a:endParaRPr/>
          </a:p>
        </p:txBody>
      </p:sp>
      <p:sp>
        <p:nvSpPr>
          <p:cNvPr id="202" name="Shape 202"/>
          <p:cNvSpPr txBox="1"/>
          <p:nvPr/>
        </p:nvSpPr>
        <p:spPr>
          <a:xfrm>
            <a:off x="6373460" y="4606910"/>
            <a:ext cx="273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rPr>
              <a:t>Individual </a:t>
            </a:r>
            <a:r>
              <a:rPr lang="en-US" b="1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Customer</a:t>
            </a:r>
            <a:endParaRPr b="1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and Company Customer</a:t>
            </a:r>
            <a:endParaRPr b="1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657775" y="1695601"/>
            <a:ext cx="1512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1. Register  via website</a:t>
            </a:r>
            <a:b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4" name="Shape 204"/>
          <p:cNvCxnSpPr>
            <a:stCxn id="205" idx="6"/>
            <a:endCxn id="206" idx="6"/>
          </p:cNvCxnSpPr>
          <p:nvPr/>
        </p:nvCxnSpPr>
        <p:spPr>
          <a:xfrm rot="10800000" flipH="1">
            <a:off x="2528550" y="1499826"/>
            <a:ext cx="4243800" cy="408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/>
          <p:nvPr/>
        </p:nvSpPr>
        <p:spPr>
          <a:xfrm>
            <a:off x="2299950" y="1426326"/>
            <a:ext cx="228600" cy="22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7" name="Shape 207"/>
          <p:cNvSpPr txBox="1"/>
          <p:nvPr/>
        </p:nvSpPr>
        <p:spPr>
          <a:xfrm>
            <a:off x="1657650" y="2244188"/>
            <a:ext cx="1513200" cy="13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registration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1000"/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Customer applies an application to use SC solution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Sign Up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4405360" y="1385386"/>
            <a:ext cx="228600" cy="22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3662700" y="1667763"/>
            <a:ext cx="1713900" cy="34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en-US" sz="1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Verifies Customer</a:t>
            </a: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6543896" y="1385386"/>
            <a:ext cx="228600" cy="2286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0" name="Shape 210"/>
          <p:cNvSpPr txBox="1"/>
          <p:nvPr/>
        </p:nvSpPr>
        <p:spPr>
          <a:xfrm>
            <a:off x="5931425" y="1695612"/>
            <a:ext cx="1512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3. SC respond to the registration</a:t>
            </a:r>
            <a:endParaRPr sz="1200" b="1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Shape 211"/>
          <p:cNvSpPr txBox="1"/>
          <p:nvPr/>
        </p:nvSpPr>
        <p:spPr>
          <a:xfrm>
            <a:off x="5973150" y="2244188"/>
            <a:ext cx="1513200" cy="13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approval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SC gives a right to the customer to access to the system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Create account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212" name="Shape 212"/>
          <p:cNvSpPr txBox="1"/>
          <p:nvPr/>
        </p:nvSpPr>
        <p:spPr>
          <a:xfrm>
            <a:off x="3815400" y="2215488"/>
            <a:ext cx="1513200" cy="17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verification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Company customer and Individual customer are checked Company registration number and Financial Statement for their reliability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Approve</a:t>
            </a:r>
            <a:endParaRPr sz="1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</a:pPr>
            <a:r>
              <a:rPr lang="en-US" sz="2000"/>
              <a:t>#2 Job Matching | Multiple-party Job Matching</a:t>
            </a:r>
            <a:endParaRPr/>
          </a:p>
        </p:txBody>
      </p:sp>
      <p:sp>
        <p:nvSpPr>
          <p:cNvPr id="218" name="Shape 218"/>
          <p:cNvSpPr txBox="1"/>
          <p:nvPr/>
        </p:nvSpPr>
        <p:spPr>
          <a:xfrm>
            <a:off x="269550" y="1816825"/>
            <a:ext cx="15129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1. Customer requests a project</a:t>
            </a:r>
            <a:b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9" name="Shape 219"/>
          <p:cNvCxnSpPr>
            <a:stCxn id="220" idx="6"/>
            <a:endCxn id="221" idx="2"/>
          </p:cNvCxnSpPr>
          <p:nvPr/>
        </p:nvCxnSpPr>
        <p:spPr>
          <a:xfrm rot="10800000" flipH="1">
            <a:off x="987900" y="1571888"/>
            <a:ext cx="7086600" cy="15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20" name="Shape 220"/>
          <p:cNvSpPr/>
          <p:nvPr/>
        </p:nvSpPr>
        <p:spPr>
          <a:xfrm>
            <a:off x="759300" y="1459088"/>
            <a:ext cx="228600" cy="228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2" name="Shape 222"/>
          <p:cNvSpPr txBox="1"/>
          <p:nvPr/>
        </p:nvSpPr>
        <p:spPr>
          <a:xfrm>
            <a:off x="269400" y="2324725"/>
            <a:ext cx="1513200" cy="13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request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Customer wants someone to do the project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Request Project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2397510" y="1457648"/>
            <a:ext cx="228600" cy="228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4" name="Shape 224"/>
          <p:cNvSpPr txBox="1"/>
          <p:nvPr/>
        </p:nvSpPr>
        <p:spPr>
          <a:xfrm>
            <a:off x="3596450" y="1921725"/>
            <a:ext cx="17139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3. </a:t>
            </a:r>
            <a:r>
              <a:rPr lang="en-US" sz="1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Freelancers offer to do the project</a:t>
            </a:r>
            <a:endParaRPr sz="1200" b="1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6168621" y="1457648"/>
            <a:ext cx="228600" cy="228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1" name="Shape 221"/>
          <p:cNvSpPr/>
          <p:nvPr/>
        </p:nvSpPr>
        <p:spPr>
          <a:xfrm>
            <a:off x="8074365" y="1457648"/>
            <a:ext cx="228600" cy="228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6" name="Shape 226"/>
          <p:cNvSpPr txBox="1"/>
          <p:nvPr/>
        </p:nvSpPr>
        <p:spPr>
          <a:xfrm>
            <a:off x="6373460" y="4606910"/>
            <a:ext cx="273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5"/>
                </a:solidFill>
                <a:latin typeface="Verdana"/>
                <a:ea typeface="Verdana"/>
                <a:cs typeface="Verdana"/>
                <a:sym typeface="Verdana"/>
              </a:rPr>
              <a:t>All types of Product</a:t>
            </a:r>
            <a:endParaRPr sz="1400" b="1">
              <a:solidFill>
                <a:schemeClr val="accent5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7" name="Shape 227"/>
          <p:cNvSpPr txBox="1"/>
          <p:nvPr/>
        </p:nvSpPr>
        <p:spPr>
          <a:xfrm>
            <a:off x="5526466" y="1868497"/>
            <a:ext cx="1512900" cy="6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4. </a:t>
            </a:r>
            <a:r>
              <a:rPr lang="en-US" sz="1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Customer chooses the one who suits the project</a:t>
            </a:r>
            <a:endParaRPr sz="1200" b="1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Shape 228"/>
          <p:cNvSpPr txBox="1"/>
          <p:nvPr/>
        </p:nvSpPr>
        <p:spPr>
          <a:xfrm>
            <a:off x="5514254" y="2494225"/>
            <a:ext cx="1513200" cy="13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selection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Customer selects someone to do the project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Freelancer Selection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29" name="Shape 229"/>
          <p:cNvSpPr txBox="1"/>
          <p:nvPr/>
        </p:nvSpPr>
        <p:spPr>
          <a:xfrm>
            <a:off x="3696800" y="2529625"/>
            <a:ext cx="1513200" cy="12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Offer made online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Freelancer chooses the project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Project Offer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0" name="Shape 230"/>
          <p:cNvSpPr txBox="1"/>
          <p:nvPr/>
        </p:nvSpPr>
        <p:spPr>
          <a:xfrm>
            <a:off x="7331725" y="1777300"/>
            <a:ext cx="1713900" cy="8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5. Only SC and project owner knows the offers (Close bid)</a:t>
            </a: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Shape 231"/>
          <p:cNvSpPr txBox="1"/>
          <p:nvPr/>
        </p:nvSpPr>
        <p:spPr>
          <a:xfrm>
            <a:off x="7432075" y="2510725"/>
            <a:ext cx="1513200" cy="12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agreement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Both side discuss about the project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View offers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232" name="Shape 232"/>
          <p:cNvSpPr txBox="1"/>
          <p:nvPr/>
        </p:nvSpPr>
        <p:spPr>
          <a:xfrm>
            <a:off x="1907750" y="1868497"/>
            <a:ext cx="1512900" cy="6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2. </a:t>
            </a:r>
            <a:r>
              <a:rPr lang="en-US" sz="1200" b="1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SC revises and summarizes the project</a:t>
            </a:r>
            <a:endParaRPr sz="1200" b="1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Shape 233"/>
          <p:cNvSpPr txBox="1"/>
          <p:nvPr/>
        </p:nvSpPr>
        <p:spPr>
          <a:xfrm>
            <a:off x="1907600" y="2559850"/>
            <a:ext cx="1513200" cy="13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revision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SC selects the project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and revise the project requirements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Revise project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4435459" y="1457648"/>
            <a:ext cx="228600" cy="2286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Verdana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#3 Delivery Process | Quality Assurance | Payment  </a:t>
            </a:r>
            <a:endParaRPr sz="20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cxnSp>
        <p:nvCxnSpPr>
          <p:cNvPr id="240" name="Shape 240"/>
          <p:cNvCxnSpPr>
            <a:endCxn id="241" idx="2"/>
          </p:cNvCxnSpPr>
          <p:nvPr/>
        </p:nvCxnSpPr>
        <p:spPr>
          <a:xfrm rot="10800000" flipH="1">
            <a:off x="1143395" y="1348200"/>
            <a:ext cx="6612300" cy="3000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42" name="Shape 242"/>
          <p:cNvSpPr/>
          <p:nvPr/>
        </p:nvSpPr>
        <p:spPr>
          <a:xfrm>
            <a:off x="823557" y="1132815"/>
            <a:ext cx="441600" cy="44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3052347" y="1132575"/>
            <a:ext cx="441600" cy="44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4" name="Shape 244"/>
          <p:cNvSpPr/>
          <p:nvPr/>
        </p:nvSpPr>
        <p:spPr>
          <a:xfrm>
            <a:off x="5390785" y="1127400"/>
            <a:ext cx="441600" cy="44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1" name="Shape 241"/>
          <p:cNvSpPr/>
          <p:nvPr/>
        </p:nvSpPr>
        <p:spPr>
          <a:xfrm>
            <a:off x="7755695" y="1127400"/>
            <a:ext cx="441600" cy="44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5" name="Shape 245"/>
          <p:cNvSpPr txBox="1"/>
          <p:nvPr/>
        </p:nvSpPr>
        <p:spPr>
          <a:xfrm>
            <a:off x="304950" y="1905326"/>
            <a:ext cx="18603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1. Checkpoint reached</a:t>
            </a: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Shape 246"/>
          <p:cNvSpPr txBox="1"/>
          <p:nvPr/>
        </p:nvSpPr>
        <p:spPr>
          <a:xfrm>
            <a:off x="304804" y="2259741"/>
            <a:ext cx="1860600" cy="17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progress information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Freelancer presents progress to customer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Progress Report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7" name="Shape 247"/>
          <p:cNvSpPr txBox="1"/>
          <p:nvPr/>
        </p:nvSpPr>
        <p:spPr>
          <a:xfrm>
            <a:off x="2343014" y="1905326"/>
            <a:ext cx="18603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2. Customer checks the progress</a:t>
            </a:r>
            <a:b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Shape 248"/>
          <p:cNvSpPr txBox="1"/>
          <p:nvPr/>
        </p:nvSpPr>
        <p:spPr>
          <a:xfrm>
            <a:off x="2316325" y="2445152"/>
            <a:ext cx="1860600" cy="19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progress check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Customer checks the progress and quality of the project.</a:t>
            </a:r>
            <a:b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</a:b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-Accepts or rejects the progress report.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rPr>
              <a:t>  -If accept, collects partial payment from customers  -If reject, gives feedback to the freelancer</a:t>
            </a:r>
            <a:endParaRPr sz="1000">
              <a:solidFill>
                <a:schemeClr val="accen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9" name="Shape 249"/>
          <p:cNvSpPr txBox="1"/>
          <p:nvPr/>
        </p:nvSpPr>
        <p:spPr>
          <a:xfrm>
            <a:off x="4681434" y="1905326"/>
            <a:ext cx="18603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3. Freelancer edits and continue on the progress.</a:t>
            </a:r>
            <a:b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Shape 250"/>
          <p:cNvSpPr txBox="1"/>
          <p:nvPr/>
        </p:nvSpPr>
        <p:spPr>
          <a:xfrm>
            <a:off x="4681249" y="2445141"/>
            <a:ext cx="1860600" cy="16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Editing product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Freelancer edits the project accordingly to the feedback of customer and continue the progress.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lvl="0" indent="-92075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rPr>
              <a:t>Repeat steps 1-3 as many time as agreed.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1" name="Shape 251"/>
          <p:cNvSpPr txBox="1"/>
          <p:nvPr/>
        </p:nvSpPr>
        <p:spPr>
          <a:xfrm>
            <a:off x="7046351" y="1905326"/>
            <a:ext cx="1860300" cy="6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  <a:t>4. Final submission and payment</a:t>
            </a:r>
            <a:br>
              <a:rPr lang="en-US" sz="1200" b="1">
                <a:solidFill>
                  <a:srgbClr val="0066A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200" b="1">
              <a:solidFill>
                <a:srgbClr val="0066A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Shape 252"/>
          <p:cNvSpPr txBox="1"/>
          <p:nvPr/>
        </p:nvSpPr>
        <p:spPr>
          <a:xfrm>
            <a:off x="7046167" y="2445141"/>
            <a:ext cx="1860600" cy="16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" tIns="45700" rIns="3600" bIns="45700" anchor="t" anchorCtr="0">
            <a:noAutofit/>
          </a:bodyPr>
          <a:lstStyle/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Online submission &amp; payment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Noto Sans Symbols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Delivers product to customer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85725" marR="0" lvl="0" indent="-92075" algn="l" rtl="0">
              <a:spcBef>
                <a:spcPts val="0"/>
              </a:spcBef>
              <a:spcAft>
                <a:spcPts val="0"/>
              </a:spcAft>
              <a:buClr>
                <a:srgbClr val="0066A1"/>
              </a:buClr>
              <a:buSzPts val="1000"/>
              <a:buFont typeface="Verdana"/>
              <a:buChar char="✓"/>
            </a:pPr>
            <a:r>
              <a:rPr lang="en-US" sz="1000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Collects remaining payment</a:t>
            </a:r>
            <a:endParaRPr sz="1000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53" name="Shape 253"/>
          <p:cNvSpPr txBox="1"/>
          <p:nvPr/>
        </p:nvSpPr>
        <p:spPr>
          <a:xfrm>
            <a:off x="6373460" y="4606910"/>
            <a:ext cx="2735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rgbClr val="0066A1"/>
                </a:solidFill>
                <a:latin typeface="Verdana"/>
                <a:ea typeface="Verdana"/>
                <a:cs typeface="Verdana"/>
                <a:sym typeface="Verdana"/>
              </a:rPr>
              <a:t>All types of Product</a:t>
            </a:r>
            <a:endParaRPr sz="1400" b="1">
              <a:solidFill>
                <a:srgbClr val="0066A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50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hape 30" descr="Image result for business"/>
          <p:cNvPicPr preferRelativeResize="0"/>
          <p:nvPr/>
        </p:nvPicPr>
        <p:blipFill rotWithShape="1">
          <a:blip r:embed="rId3">
            <a:alphaModFix/>
          </a:blip>
          <a:srcRect l="38111" r="11935"/>
          <a:stretch/>
        </p:blipFill>
        <p:spPr>
          <a:xfrm>
            <a:off x="0" y="0"/>
            <a:ext cx="4572000" cy="5148308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3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2" name="Shape 32"/>
          <p:cNvSpPr/>
          <p:nvPr/>
        </p:nvSpPr>
        <p:spPr>
          <a:xfrm>
            <a:off x="4716016" y="721856"/>
            <a:ext cx="4176464" cy="3293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What are the pain points in the market?</a:t>
            </a:r>
            <a:endParaRPr/>
          </a:p>
          <a:p>
            <a:pPr marL="266700" marR="0" lvl="0" indent="-165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endParaRPr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What do you offer? And how it is solve the market plan?</a:t>
            </a:r>
            <a:endParaRPr/>
          </a:p>
          <a:p>
            <a:pPr marL="2667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Identify all the critical parties in a multi-sided platform</a:t>
            </a:r>
            <a:endParaRPr/>
          </a:p>
          <a:p>
            <a:pPr marL="266700" marR="0" lvl="0" indent="-1651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endParaRPr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Analyze where value creation and exchange takes place among different customers, and with the platform business itself</a:t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3836" y="0"/>
            <a:ext cx="4572000" cy="5148308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4" name="Shape 34"/>
          <p:cNvSpPr/>
          <p:nvPr/>
        </p:nvSpPr>
        <p:spPr>
          <a:xfrm>
            <a:off x="1423763" y="4168120"/>
            <a:ext cx="6244581" cy="707886"/>
          </a:xfrm>
          <a:prstGeom prst="homePlat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35" name="Shape 35"/>
          <p:cNvSpPr txBox="1"/>
          <p:nvPr/>
        </p:nvSpPr>
        <p:spPr>
          <a:xfrm>
            <a:off x="1423762" y="4240243"/>
            <a:ext cx="653261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Pain Points &amp; Business Model</a:t>
            </a:r>
            <a:endParaRPr sz="2800" b="1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" name="Shape 41"/>
          <p:cNvGraphicFramePr/>
          <p:nvPr/>
        </p:nvGraphicFramePr>
        <p:xfrm>
          <a:off x="215900" y="987574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{36788B83-76C5-4191-9596-4665D4E781AE}</a:tableStyleId>
              </a:tblPr>
              <a:tblGrid>
                <a:gridCol w="190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8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80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Customers</a:t>
                      </a:r>
                      <a:endParaRPr sz="1200" b="1" u="none" strike="noStrike" cap="non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Pain Points | Needs</a:t>
                      </a:r>
                      <a:endParaRPr sz="1200" b="1" u="none" strike="noStrike" cap="non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2980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55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u="none" strike="noStrike" cap="non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Freelancers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304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Tahoma"/>
                        <a:buChar char="●"/>
                      </a:pPr>
                      <a:r>
                        <a:rPr lang="en-US" sz="1200" b="1" u="none" strike="noStrike" cap="none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Hard to find </a:t>
                      </a:r>
                      <a:r>
                        <a:rPr lang="en-US" sz="12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customers</a:t>
                      </a:r>
                      <a:endParaRPr>
                        <a:solidFill>
                          <a:srgbClr val="000000"/>
                        </a:solidFill>
                      </a:endParaRPr>
                    </a:p>
                    <a:p>
                      <a:pPr marL="457200" marR="0" lvl="0" indent="-304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Tahoma"/>
                        <a:buChar char="●"/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Need to create a good portfolio</a:t>
                      </a:r>
                      <a:endParaRPr sz="1200" b="1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26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Tahoma"/>
                        <a:buNone/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SMEs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304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Tahoma"/>
                        <a:buChar char="●"/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Hard to find freelancers</a:t>
                      </a:r>
                      <a:endParaRPr sz="1200" b="1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457200" marR="0" lvl="0" indent="-304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Tahoma"/>
                        <a:buChar char="●"/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Need assurance on quality</a:t>
                      </a:r>
                      <a:endParaRPr sz="1200" b="1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457200" marR="0" lvl="0" indent="-304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Tahoma"/>
                        <a:buChar char="●"/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Most solution companies target enterprises</a:t>
                      </a:r>
                      <a:endParaRPr sz="1200" b="1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26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3rd Party Software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0" indent="-304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Font typeface="Tahoma"/>
                        <a:buChar char="●"/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Hard to find qualified experts to serve customers</a:t>
                      </a:r>
                      <a:endParaRPr sz="1200" b="1" u="none" strike="noStrike" cap="none">
                        <a:solidFill>
                          <a:srgbClr val="000000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2" name="Shape 42"/>
          <p:cNvSpPr txBox="1"/>
          <p:nvPr/>
        </p:nvSpPr>
        <p:spPr>
          <a:xfrm>
            <a:off x="254588" y="492582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None/>
            </a:pPr>
            <a:r>
              <a:rPr lang="en-US" sz="1600" b="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What are their pain points or their needs? How can the platform help them?</a:t>
            </a:r>
            <a:endParaRPr sz="1600" b="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Users’ needs</a:t>
            </a:r>
            <a:endParaRPr sz="24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Verdana"/>
              <a:buNone/>
            </a:pPr>
            <a:r>
              <a:rPr lang="en-US" sz="2400" b="1" i="0" u="none" strike="noStrike" cap="non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Platform Business Model Analysis</a:t>
            </a:r>
            <a:endParaRPr sz="2400" b="1" i="0" u="none" strike="noStrike" cap="none">
              <a:solidFill>
                <a:srgbClr val="262626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aphicFrame>
        <p:nvGraphicFramePr>
          <p:cNvPr id="49" name="Shape 49"/>
          <p:cNvGraphicFramePr/>
          <p:nvPr/>
        </p:nvGraphicFramePr>
        <p:xfrm>
          <a:off x="216488" y="690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{32A51A62-42D8-4E7A-BB8C-F28E92799719}</a:tableStyleId>
              </a:tblPr>
              <a:tblGrid>
                <a:gridCol w="1249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9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9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9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49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9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497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210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FFFFFF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Customer</a:t>
                      </a:r>
                      <a:endParaRPr sz="1000">
                        <a:solidFill>
                          <a:srgbClr val="FFFFFF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 anchor="ctr">
                    <a:solidFill>
                      <a:srgbClr val="4BACC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FFFFFF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Value received from other customers</a:t>
                      </a:r>
                      <a:endParaRPr sz="1000">
                        <a:solidFill>
                          <a:srgbClr val="FFFFFF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 anchor="ctr">
                    <a:solidFill>
                      <a:srgbClr val="4BACC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FFFFFF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Value received from platform</a:t>
                      </a:r>
                      <a:endParaRPr sz="1000">
                        <a:solidFill>
                          <a:srgbClr val="FFFFFF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 anchor="ctr">
                    <a:solidFill>
                      <a:srgbClr val="4BACC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FFFFFF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Value provided to other customers</a:t>
                      </a:r>
                      <a:endParaRPr sz="1000">
                        <a:solidFill>
                          <a:srgbClr val="FFFFFF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 anchor="ctr">
                    <a:solidFill>
                      <a:srgbClr val="4BACC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FFFFFF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Value provided to platform</a:t>
                      </a:r>
                      <a:endParaRPr sz="1000">
                        <a:solidFill>
                          <a:srgbClr val="FFFFFF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 anchor="ctr">
                    <a:solidFill>
                      <a:srgbClr val="4BACC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FFFFFF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Customers they attract</a:t>
                      </a:r>
                      <a:endParaRPr sz="1000">
                        <a:solidFill>
                          <a:srgbClr val="FFFFFF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 anchor="ctr">
                    <a:solidFill>
                      <a:srgbClr val="4BACC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rgbClr val="FFFFFF"/>
                          </a:solidFill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Profile</a:t>
                      </a:r>
                      <a:endParaRPr sz="1000">
                        <a:solidFill>
                          <a:srgbClr val="FFFFFF"/>
                        </a:solidFill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 anchor="ctr">
                    <a:solidFill>
                      <a:srgbClr val="4BAC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314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SMEs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Product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(Freelancers)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Job Matching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Quality Assurance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Security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$(freelancers)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$ usage fees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Freelancers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3rd party software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Primary payer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521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Freelancers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$(SMEs)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Job Matching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Credibility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Portfolio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Services and products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(SMEs)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Services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(3rd party software)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$ job fees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SMEs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3rd party software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Payer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105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3rd Party software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Marketing to new customers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$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Product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Software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SMEs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Freelancers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Verdana"/>
                          <a:ea typeface="Verdana"/>
                          <a:cs typeface="Verdana"/>
                          <a:sym typeface="Verdana"/>
                        </a:rPr>
                        <a:t>Supplier</a:t>
                      </a:r>
                      <a:endParaRPr sz="1000">
                        <a:latin typeface="Verdana"/>
                        <a:ea typeface="Verdana"/>
                        <a:cs typeface="Verdana"/>
                        <a:sym typeface="Verdana"/>
                      </a:endParaRPr>
                    </a:p>
                  </a:txBody>
                  <a:tcPr marL="63500" marR="63500" marT="63500" marB="63500">
                    <a:solidFill>
                      <a:srgbClr val="D2EA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Verdana"/>
              <a:buNone/>
            </a:pPr>
            <a:r>
              <a:rPr lang="en-US" sz="2400" b="1" i="0" u="none" strike="noStrike" cap="non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Business Model Map (Off the Shelf)</a:t>
            </a:r>
            <a:endParaRPr sz="2400" b="1" i="0" u="none" strike="noStrike" cap="none">
              <a:solidFill>
                <a:srgbClr val="262626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55" name="Shape 55"/>
          <p:cNvGrpSpPr/>
          <p:nvPr/>
        </p:nvGrpSpPr>
        <p:grpSpPr>
          <a:xfrm rot="5400000">
            <a:off x="4000969" y="2412627"/>
            <a:ext cx="925615" cy="261489"/>
            <a:chOff x="5292080" y="2606346"/>
            <a:chExt cx="1853454" cy="469460"/>
          </a:xfrm>
        </p:grpSpPr>
        <p:grpSp>
          <p:nvGrpSpPr>
            <p:cNvPr id="56" name="Shape 56"/>
            <p:cNvGrpSpPr/>
            <p:nvPr/>
          </p:nvGrpSpPr>
          <p:grpSpPr>
            <a:xfrm>
              <a:off x="5292080" y="2606346"/>
              <a:ext cx="1853454" cy="152400"/>
              <a:chOff x="5292080" y="2606346"/>
              <a:chExt cx="1853454" cy="152400"/>
            </a:xfrm>
          </p:grpSpPr>
          <p:cxnSp>
            <p:nvCxnSpPr>
              <p:cNvPr id="57" name="Shape 57"/>
              <p:cNvCxnSpPr/>
              <p:nvPr/>
            </p:nvCxnSpPr>
            <p:spPr>
              <a:xfrm>
                <a:off x="5292080" y="2756416"/>
                <a:ext cx="184318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58" name="Shape 58"/>
              <p:cNvCxnSpPr/>
              <p:nvPr/>
            </p:nvCxnSpPr>
            <p:spPr>
              <a:xfrm>
                <a:off x="6878146" y="2606346"/>
                <a:ext cx="267388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59" name="Shape 59"/>
            <p:cNvGrpSpPr/>
            <p:nvPr/>
          </p:nvGrpSpPr>
          <p:grpSpPr>
            <a:xfrm rot="10800000">
              <a:off x="5292080" y="2911222"/>
              <a:ext cx="1843180" cy="164584"/>
              <a:chOff x="5292080" y="2591832"/>
              <a:chExt cx="1843180" cy="164584"/>
            </a:xfrm>
          </p:grpSpPr>
          <p:cxnSp>
            <p:nvCxnSpPr>
              <p:cNvPr id="60" name="Shape 60"/>
              <p:cNvCxnSpPr/>
              <p:nvPr/>
            </p:nvCxnSpPr>
            <p:spPr>
              <a:xfrm>
                <a:off x="5292080" y="2756416"/>
                <a:ext cx="184318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1" name="Shape 61"/>
              <p:cNvCxnSpPr/>
              <p:nvPr/>
            </p:nvCxnSpPr>
            <p:spPr>
              <a:xfrm>
                <a:off x="6862970" y="2591832"/>
                <a:ext cx="267388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grpSp>
        <p:nvGrpSpPr>
          <p:cNvPr id="62" name="Shape 62"/>
          <p:cNvGrpSpPr/>
          <p:nvPr/>
        </p:nvGrpSpPr>
        <p:grpSpPr>
          <a:xfrm>
            <a:off x="2763716" y="3595067"/>
            <a:ext cx="988633" cy="163560"/>
            <a:chOff x="5292080" y="2606346"/>
            <a:chExt cx="1853454" cy="469460"/>
          </a:xfrm>
        </p:grpSpPr>
        <p:grpSp>
          <p:nvGrpSpPr>
            <p:cNvPr id="63" name="Shape 63"/>
            <p:cNvGrpSpPr/>
            <p:nvPr/>
          </p:nvGrpSpPr>
          <p:grpSpPr>
            <a:xfrm>
              <a:off x="5292080" y="2606346"/>
              <a:ext cx="1853454" cy="152400"/>
              <a:chOff x="5292080" y="2606346"/>
              <a:chExt cx="1853454" cy="152400"/>
            </a:xfrm>
          </p:grpSpPr>
          <p:cxnSp>
            <p:nvCxnSpPr>
              <p:cNvPr id="64" name="Shape 64"/>
              <p:cNvCxnSpPr/>
              <p:nvPr/>
            </p:nvCxnSpPr>
            <p:spPr>
              <a:xfrm>
                <a:off x="5292080" y="2756416"/>
                <a:ext cx="184318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5" name="Shape 65"/>
              <p:cNvCxnSpPr/>
              <p:nvPr/>
            </p:nvCxnSpPr>
            <p:spPr>
              <a:xfrm>
                <a:off x="6878146" y="2606346"/>
                <a:ext cx="267388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66" name="Shape 66"/>
            <p:cNvGrpSpPr/>
            <p:nvPr/>
          </p:nvGrpSpPr>
          <p:grpSpPr>
            <a:xfrm rot="10800000">
              <a:off x="5292080" y="2911222"/>
              <a:ext cx="1843180" cy="164584"/>
              <a:chOff x="5292080" y="2591832"/>
              <a:chExt cx="1843180" cy="164584"/>
            </a:xfrm>
          </p:grpSpPr>
          <p:cxnSp>
            <p:nvCxnSpPr>
              <p:cNvPr id="67" name="Shape 67"/>
              <p:cNvCxnSpPr/>
              <p:nvPr/>
            </p:nvCxnSpPr>
            <p:spPr>
              <a:xfrm>
                <a:off x="5292080" y="2756416"/>
                <a:ext cx="184318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68" name="Shape 68"/>
              <p:cNvCxnSpPr/>
              <p:nvPr/>
            </p:nvCxnSpPr>
            <p:spPr>
              <a:xfrm>
                <a:off x="6862970" y="2591832"/>
                <a:ext cx="267388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pic>
        <p:nvPicPr>
          <p:cNvPr id="69" name="Shape 69" descr="C:\Users\A645769\Downloads\dollar-symbol (1)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15263" y="2920832"/>
            <a:ext cx="680118" cy="6801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" name="Shape 70"/>
          <p:cNvGrpSpPr/>
          <p:nvPr/>
        </p:nvGrpSpPr>
        <p:grpSpPr>
          <a:xfrm>
            <a:off x="3875926" y="3083148"/>
            <a:ext cx="1175700" cy="1175700"/>
            <a:chOff x="5412184" y="551541"/>
            <a:chExt cx="1175700" cy="1175700"/>
          </a:xfrm>
        </p:grpSpPr>
        <p:sp>
          <p:nvSpPr>
            <p:cNvPr id="71" name="Shape 71"/>
            <p:cNvSpPr/>
            <p:nvPr/>
          </p:nvSpPr>
          <p:spPr>
            <a:xfrm>
              <a:off x="5412184" y="551541"/>
              <a:ext cx="1175700" cy="1175700"/>
            </a:xfrm>
            <a:prstGeom prst="ellipse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72" name="Shape 72"/>
            <p:cNvSpPr txBox="1"/>
            <p:nvPr/>
          </p:nvSpPr>
          <p:spPr>
            <a:xfrm>
              <a:off x="5412185" y="954703"/>
              <a:ext cx="11756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Verdana"/>
                  <a:ea typeface="Verdana"/>
                  <a:cs typeface="Verdana"/>
                  <a:sym typeface="Verdana"/>
                </a:rPr>
                <a:t>Star Cruise</a:t>
              </a:r>
              <a:endParaRPr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73" name="Shape 73"/>
          <p:cNvGrpSpPr/>
          <p:nvPr/>
        </p:nvGrpSpPr>
        <p:grpSpPr>
          <a:xfrm>
            <a:off x="3875942" y="827947"/>
            <a:ext cx="1175657" cy="1175657"/>
            <a:chOff x="5412184" y="551541"/>
            <a:chExt cx="1175657" cy="1175657"/>
          </a:xfrm>
        </p:grpSpPr>
        <p:sp>
          <p:nvSpPr>
            <p:cNvPr id="74" name="Shape 74"/>
            <p:cNvSpPr/>
            <p:nvPr/>
          </p:nvSpPr>
          <p:spPr>
            <a:xfrm>
              <a:off x="5412184" y="551541"/>
              <a:ext cx="1175657" cy="1175657"/>
            </a:xfrm>
            <a:prstGeom prst="diamond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75" name="Shape 75"/>
            <p:cNvSpPr txBox="1"/>
            <p:nvPr/>
          </p:nvSpPr>
          <p:spPr>
            <a:xfrm>
              <a:off x="5433977" y="954703"/>
              <a:ext cx="1153863" cy="3693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Verdana"/>
                  <a:ea typeface="Verdana"/>
                  <a:cs typeface="Verdana"/>
                  <a:sym typeface="Verdana"/>
                </a:rPr>
                <a:t>3rd Party Software</a:t>
              </a:r>
              <a:endParaRPr sz="12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76" name="Shape 76"/>
          <p:cNvSpPr/>
          <p:nvPr/>
        </p:nvSpPr>
        <p:spPr>
          <a:xfrm rot="2762955">
            <a:off x="4773485" y="825441"/>
            <a:ext cx="173765" cy="348803"/>
          </a:xfrm>
          <a:prstGeom prst="triangl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7" name="Shape 77"/>
          <p:cNvSpPr/>
          <p:nvPr/>
        </p:nvSpPr>
        <p:spPr>
          <a:xfrm rot="-2637045">
            <a:off x="3935122" y="860702"/>
            <a:ext cx="173765" cy="348803"/>
          </a:xfrm>
          <a:prstGeom prst="triangl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78" name="Shape 78"/>
          <p:cNvGrpSpPr/>
          <p:nvPr/>
        </p:nvGrpSpPr>
        <p:grpSpPr>
          <a:xfrm>
            <a:off x="1464442" y="3088997"/>
            <a:ext cx="1175700" cy="1175700"/>
            <a:chOff x="5412184" y="551541"/>
            <a:chExt cx="1175700" cy="1175700"/>
          </a:xfrm>
        </p:grpSpPr>
        <p:sp>
          <p:nvSpPr>
            <p:cNvPr id="79" name="Shape 79"/>
            <p:cNvSpPr/>
            <p:nvPr/>
          </p:nvSpPr>
          <p:spPr>
            <a:xfrm>
              <a:off x="5412184" y="551541"/>
              <a:ext cx="1175700" cy="1175700"/>
            </a:xfrm>
            <a:prstGeom prst="diamond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80" name="Shape 80"/>
            <p:cNvSpPr txBox="1"/>
            <p:nvPr/>
          </p:nvSpPr>
          <p:spPr>
            <a:xfrm>
              <a:off x="5433977" y="954703"/>
              <a:ext cx="1153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Verdana"/>
                  <a:ea typeface="Verdana"/>
                  <a:cs typeface="Verdana"/>
                  <a:sym typeface="Verdana"/>
                </a:rPr>
                <a:t>SMEs</a:t>
              </a:r>
              <a:endParaRPr sz="12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81" name="Shape 81"/>
          <p:cNvSpPr/>
          <p:nvPr/>
        </p:nvSpPr>
        <p:spPr>
          <a:xfrm rot="2762955">
            <a:off x="2361985" y="3086491"/>
            <a:ext cx="173765" cy="348803"/>
          </a:xfrm>
          <a:prstGeom prst="triangl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2" name="Shape 82"/>
          <p:cNvSpPr/>
          <p:nvPr/>
        </p:nvSpPr>
        <p:spPr>
          <a:xfrm rot="-2637045">
            <a:off x="1523622" y="3121752"/>
            <a:ext cx="173765" cy="348803"/>
          </a:xfrm>
          <a:prstGeom prst="triangl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83" name="Shape 83"/>
          <p:cNvGrpSpPr/>
          <p:nvPr/>
        </p:nvGrpSpPr>
        <p:grpSpPr>
          <a:xfrm>
            <a:off x="6324942" y="3094847"/>
            <a:ext cx="1175700" cy="1175700"/>
            <a:chOff x="5412184" y="551541"/>
            <a:chExt cx="1175700" cy="1175700"/>
          </a:xfrm>
        </p:grpSpPr>
        <p:sp>
          <p:nvSpPr>
            <p:cNvPr id="84" name="Shape 84"/>
            <p:cNvSpPr/>
            <p:nvPr/>
          </p:nvSpPr>
          <p:spPr>
            <a:xfrm>
              <a:off x="5412184" y="551541"/>
              <a:ext cx="1175700" cy="1175700"/>
            </a:xfrm>
            <a:prstGeom prst="diamond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85" name="Shape 85"/>
            <p:cNvSpPr txBox="1"/>
            <p:nvPr/>
          </p:nvSpPr>
          <p:spPr>
            <a:xfrm>
              <a:off x="5433977" y="954703"/>
              <a:ext cx="1153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Verdana"/>
                  <a:ea typeface="Verdana"/>
                  <a:cs typeface="Verdana"/>
                  <a:sym typeface="Verdana"/>
                </a:rPr>
                <a:t>Freelancers</a:t>
              </a:r>
              <a:endParaRPr sz="12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86" name="Shape 86"/>
          <p:cNvSpPr/>
          <p:nvPr/>
        </p:nvSpPr>
        <p:spPr>
          <a:xfrm rot="2762955">
            <a:off x="7222485" y="3092341"/>
            <a:ext cx="173765" cy="348803"/>
          </a:xfrm>
          <a:prstGeom prst="triangl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7" name="Shape 87"/>
          <p:cNvSpPr/>
          <p:nvPr/>
        </p:nvSpPr>
        <p:spPr>
          <a:xfrm rot="-2637045">
            <a:off x="6384122" y="3127602"/>
            <a:ext cx="173765" cy="348803"/>
          </a:xfrm>
          <a:prstGeom prst="triangl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88" name="Shape 88"/>
          <p:cNvGrpSpPr/>
          <p:nvPr/>
        </p:nvGrpSpPr>
        <p:grpSpPr>
          <a:xfrm>
            <a:off x="5193992" y="3600917"/>
            <a:ext cx="988596" cy="163560"/>
            <a:chOff x="5292060" y="2606346"/>
            <a:chExt cx="1853386" cy="469460"/>
          </a:xfrm>
        </p:grpSpPr>
        <p:grpSp>
          <p:nvGrpSpPr>
            <p:cNvPr id="89" name="Shape 89"/>
            <p:cNvGrpSpPr/>
            <p:nvPr/>
          </p:nvGrpSpPr>
          <p:grpSpPr>
            <a:xfrm>
              <a:off x="5292080" y="2606346"/>
              <a:ext cx="1853366" cy="152400"/>
              <a:chOff x="5292080" y="2606346"/>
              <a:chExt cx="1853366" cy="152400"/>
            </a:xfrm>
          </p:grpSpPr>
          <p:cxnSp>
            <p:nvCxnSpPr>
              <p:cNvPr id="90" name="Shape 90"/>
              <p:cNvCxnSpPr/>
              <p:nvPr/>
            </p:nvCxnSpPr>
            <p:spPr>
              <a:xfrm>
                <a:off x="5292080" y="2756416"/>
                <a:ext cx="18432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1" name="Shape 91"/>
              <p:cNvCxnSpPr/>
              <p:nvPr/>
            </p:nvCxnSpPr>
            <p:spPr>
              <a:xfrm>
                <a:off x="6878146" y="2606346"/>
                <a:ext cx="26730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92" name="Shape 92"/>
            <p:cNvGrpSpPr/>
            <p:nvPr/>
          </p:nvGrpSpPr>
          <p:grpSpPr>
            <a:xfrm rot="10800000">
              <a:off x="5292060" y="2911222"/>
              <a:ext cx="1843200" cy="164584"/>
              <a:chOff x="5292080" y="2591832"/>
              <a:chExt cx="1843200" cy="164584"/>
            </a:xfrm>
          </p:grpSpPr>
          <p:cxnSp>
            <p:nvCxnSpPr>
              <p:cNvPr id="93" name="Shape 93"/>
              <p:cNvCxnSpPr/>
              <p:nvPr/>
            </p:nvCxnSpPr>
            <p:spPr>
              <a:xfrm>
                <a:off x="5292080" y="2756416"/>
                <a:ext cx="18432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94" name="Shape 94"/>
              <p:cNvCxnSpPr/>
              <p:nvPr/>
            </p:nvCxnSpPr>
            <p:spPr>
              <a:xfrm>
                <a:off x="6862970" y="2591832"/>
                <a:ext cx="26730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pic>
        <p:nvPicPr>
          <p:cNvPr id="95" name="Shape 95" descr="C:\Users\A645769\Downloads\dollar-symbol (1)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48225" y="2920832"/>
            <a:ext cx="680118" cy="68011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 descr="C:\Users\A645769\Downloads\dollar-symbol (1)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2338" y="2231694"/>
            <a:ext cx="680118" cy="68011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/>
        </p:nvSpPr>
        <p:spPr>
          <a:xfrm>
            <a:off x="4782888" y="2159263"/>
            <a:ext cx="1810800" cy="8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Software</a:t>
            </a:r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5046213" y="3853588"/>
            <a:ext cx="1810800" cy="8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Service, Implementation</a:t>
            </a:r>
            <a:endParaRPr/>
          </a:p>
        </p:txBody>
      </p:sp>
      <p:sp>
        <p:nvSpPr>
          <p:cNvPr id="99" name="Shape 99"/>
          <p:cNvSpPr txBox="1"/>
          <p:nvPr/>
        </p:nvSpPr>
        <p:spPr>
          <a:xfrm>
            <a:off x="2352625" y="3853588"/>
            <a:ext cx="1810800" cy="8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Implemented Product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Verdana"/>
              <a:buNone/>
            </a:pPr>
            <a:r>
              <a:rPr lang="en-US" sz="2400" b="1" i="0" u="none" strike="noStrike" cap="non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Business Model Map (Made to </a:t>
            </a:r>
            <a:r>
              <a:rPr lang="en-US">
                <a:solidFill>
                  <a:srgbClr val="262626"/>
                </a:solidFill>
              </a:rPr>
              <a:t>O</a:t>
            </a:r>
            <a:r>
              <a:rPr lang="en-US" sz="2400" b="1" i="0" u="none" strike="noStrike" cap="none">
                <a:solidFill>
                  <a:srgbClr val="262626"/>
                </a:solidFill>
                <a:latin typeface="Verdana"/>
                <a:ea typeface="Verdana"/>
                <a:cs typeface="Verdana"/>
                <a:sym typeface="Verdana"/>
              </a:rPr>
              <a:t>rder)</a:t>
            </a:r>
            <a:endParaRPr sz="2400" b="1" i="0" u="none" strike="noStrike" cap="none">
              <a:solidFill>
                <a:srgbClr val="262626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05" name="Shape 105"/>
          <p:cNvGrpSpPr/>
          <p:nvPr/>
        </p:nvGrpSpPr>
        <p:grpSpPr>
          <a:xfrm>
            <a:off x="2751505" y="2367104"/>
            <a:ext cx="988596" cy="163560"/>
            <a:chOff x="5292060" y="2606346"/>
            <a:chExt cx="1853386" cy="469460"/>
          </a:xfrm>
        </p:grpSpPr>
        <p:grpSp>
          <p:nvGrpSpPr>
            <p:cNvPr id="106" name="Shape 106"/>
            <p:cNvGrpSpPr/>
            <p:nvPr/>
          </p:nvGrpSpPr>
          <p:grpSpPr>
            <a:xfrm>
              <a:off x="5292080" y="2606346"/>
              <a:ext cx="1853366" cy="152400"/>
              <a:chOff x="5292080" y="2606346"/>
              <a:chExt cx="1853366" cy="152400"/>
            </a:xfrm>
          </p:grpSpPr>
          <p:cxnSp>
            <p:nvCxnSpPr>
              <p:cNvPr id="107" name="Shape 107"/>
              <p:cNvCxnSpPr/>
              <p:nvPr/>
            </p:nvCxnSpPr>
            <p:spPr>
              <a:xfrm>
                <a:off x="5292080" y="2756416"/>
                <a:ext cx="18432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08" name="Shape 108"/>
              <p:cNvCxnSpPr/>
              <p:nvPr/>
            </p:nvCxnSpPr>
            <p:spPr>
              <a:xfrm>
                <a:off x="6878146" y="2606346"/>
                <a:ext cx="26730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109" name="Shape 109"/>
            <p:cNvGrpSpPr/>
            <p:nvPr/>
          </p:nvGrpSpPr>
          <p:grpSpPr>
            <a:xfrm rot="10800000">
              <a:off x="5292060" y="2911222"/>
              <a:ext cx="1843200" cy="164584"/>
              <a:chOff x="5292080" y="2591832"/>
              <a:chExt cx="1843200" cy="164584"/>
            </a:xfrm>
          </p:grpSpPr>
          <p:cxnSp>
            <p:nvCxnSpPr>
              <p:cNvPr id="110" name="Shape 110"/>
              <p:cNvCxnSpPr/>
              <p:nvPr/>
            </p:nvCxnSpPr>
            <p:spPr>
              <a:xfrm>
                <a:off x="5292080" y="2756416"/>
                <a:ext cx="18432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11" name="Shape 111"/>
              <p:cNvCxnSpPr/>
              <p:nvPr/>
            </p:nvCxnSpPr>
            <p:spPr>
              <a:xfrm>
                <a:off x="6862970" y="2591832"/>
                <a:ext cx="26730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pic>
        <p:nvPicPr>
          <p:cNvPr id="112" name="Shape 112" descr="C:\Users\A645769\Downloads\dollar-symbol (1)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03063" y="1692869"/>
            <a:ext cx="680118" cy="6801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Shape 113"/>
          <p:cNvGrpSpPr/>
          <p:nvPr/>
        </p:nvGrpSpPr>
        <p:grpSpPr>
          <a:xfrm>
            <a:off x="3863726" y="1855186"/>
            <a:ext cx="1175701" cy="1175700"/>
            <a:chOff x="5412184" y="551541"/>
            <a:chExt cx="1175701" cy="1175700"/>
          </a:xfrm>
        </p:grpSpPr>
        <p:sp>
          <p:nvSpPr>
            <p:cNvPr id="114" name="Shape 114"/>
            <p:cNvSpPr/>
            <p:nvPr/>
          </p:nvSpPr>
          <p:spPr>
            <a:xfrm>
              <a:off x="5412184" y="551541"/>
              <a:ext cx="1175700" cy="1175700"/>
            </a:xfrm>
            <a:prstGeom prst="ellipse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15" name="Shape 115"/>
            <p:cNvSpPr txBox="1"/>
            <p:nvPr/>
          </p:nvSpPr>
          <p:spPr>
            <a:xfrm>
              <a:off x="5412185" y="954703"/>
              <a:ext cx="11757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latin typeface="Verdana"/>
                  <a:ea typeface="Verdana"/>
                  <a:cs typeface="Verdana"/>
                  <a:sym typeface="Verdana"/>
                </a:rPr>
                <a:t>Star Cruise</a:t>
              </a:r>
              <a:endParaRPr sz="11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116" name="Shape 116"/>
          <p:cNvGrpSpPr/>
          <p:nvPr/>
        </p:nvGrpSpPr>
        <p:grpSpPr>
          <a:xfrm>
            <a:off x="1452242" y="1861034"/>
            <a:ext cx="1175700" cy="1175700"/>
            <a:chOff x="5412184" y="551541"/>
            <a:chExt cx="1175700" cy="1175700"/>
          </a:xfrm>
        </p:grpSpPr>
        <p:sp>
          <p:nvSpPr>
            <p:cNvPr id="117" name="Shape 117"/>
            <p:cNvSpPr/>
            <p:nvPr/>
          </p:nvSpPr>
          <p:spPr>
            <a:xfrm>
              <a:off x="5412184" y="551541"/>
              <a:ext cx="1175700" cy="1175700"/>
            </a:xfrm>
            <a:prstGeom prst="diamond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18" name="Shape 118"/>
            <p:cNvSpPr txBox="1"/>
            <p:nvPr/>
          </p:nvSpPr>
          <p:spPr>
            <a:xfrm>
              <a:off x="5433977" y="954703"/>
              <a:ext cx="1153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Verdana"/>
                  <a:ea typeface="Verdana"/>
                  <a:cs typeface="Verdana"/>
                  <a:sym typeface="Verdana"/>
                </a:rPr>
                <a:t>SMEs</a:t>
              </a:r>
              <a:endParaRPr sz="12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119" name="Shape 119"/>
          <p:cNvSpPr/>
          <p:nvPr/>
        </p:nvSpPr>
        <p:spPr>
          <a:xfrm rot="-2637045">
            <a:off x="1511422" y="1893790"/>
            <a:ext cx="173765" cy="348803"/>
          </a:xfrm>
          <a:prstGeom prst="triangl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20" name="Shape 120"/>
          <p:cNvGrpSpPr/>
          <p:nvPr/>
        </p:nvGrpSpPr>
        <p:grpSpPr>
          <a:xfrm>
            <a:off x="6312742" y="1866884"/>
            <a:ext cx="1175700" cy="1175700"/>
            <a:chOff x="5412184" y="551541"/>
            <a:chExt cx="1175700" cy="1175700"/>
          </a:xfrm>
        </p:grpSpPr>
        <p:sp>
          <p:nvSpPr>
            <p:cNvPr id="121" name="Shape 121"/>
            <p:cNvSpPr/>
            <p:nvPr/>
          </p:nvSpPr>
          <p:spPr>
            <a:xfrm>
              <a:off x="5412184" y="551541"/>
              <a:ext cx="1175700" cy="1175700"/>
            </a:xfrm>
            <a:prstGeom prst="diamond">
              <a:avLst/>
            </a:prstGeom>
            <a:noFill/>
            <a:ln w="127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  <p:sp>
          <p:nvSpPr>
            <p:cNvPr id="122" name="Shape 122"/>
            <p:cNvSpPr txBox="1"/>
            <p:nvPr/>
          </p:nvSpPr>
          <p:spPr>
            <a:xfrm>
              <a:off x="5433977" y="954703"/>
              <a:ext cx="11538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latin typeface="Verdana"/>
                  <a:ea typeface="Verdana"/>
                  <a:cs typeface="Verdana"/>
                  <a:sym typeface="Verdana"/>
                </a:rPr>
                <a:t>Freelancers</a:t>
              </a:r>
              <a:endParaRPr sz="12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123" name="Shape 123"/>
          <p:cNvSpPr/>
          <p:nvPr/>
        </p:nvSpPr>
        <p:spPr>
          <a:xfrm rot="2762955">
            <a:off x="7210285" y="1864379"/>
            <a:ext cx="173765" cy="348803"/>
          </a:xfrm>
          <a:prstGeom prst="triangl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24" name="Shape 124"/>
          <p:cNvGrpSpPr/>
          <p:nvPr/>
        </p:nvGrpSpPr>
        <p:grpSpPr>
          <a:xfrm>
            <a:off x="5181792" y="2372954"/>
            <a:ext cx="988596" cy="163560"/>
            <a:chOff x="5292060" y="2606346"/>
            <a:chExt cx="1853386" cy="469460"/>
          </a:xfrm>
        </p:grpSpPr>
        <p:grpSp>
          <p:nvGrpSpPr>
            <p:cNvPr id="125" name="Shape 125"/>
            <p:cNvGrpSpPr/>
            <p:nvPr/>
          </p:nvGrpSpPr>
          <p:grpSpPr>
            <a:xfrm>
              <a:off x="5292080" y="2606346"/>
              <a:ext cx="1853366" cy="152400"/>
              <a:chOff x="5292080" y="2606346"/>
              <a:chExt cx="1853366" cy="152400"/>
            </a:xfrm>
          </p:grpSpPr>
          <p:cxnSp>
            <p:nvCxnSpPr>
              <p:cNvPr id="126" name="Shape 126"/>
              <p:cNvCxnSpPr/>
              <p:nvPr/>
            </p:nvCxnSpPr>
            <p:spPr>
              <a:xfrm>
                <a:off x="5292080" y="2756416"/>
                <a:ext cx="18432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27" name="Shape 127"/>
              <p:cNvCxnSpPr/>
              <p:nvPr/>
            </p:nvCxnSpPr>
            <p:spPr>
              <a:xfrm>
                <a:off x="6878146" y="2606346"/>
                <a:ext cx="26730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128" name="Shape 128"/>
            <p:cNvGrpSpPr/>
            <p:nvPr/>
          </p:nvGrpSpPr>
          <p:grpSpPr>
            <a:xfrm rot="10800000">
              <a:off x="5292060" y="2911222"/>
              <a:ext cx="1843200" cy="164584"/>
              <a:chOff x="5292080" y="2591832"/>
              <a:chExt cx="1843200" cy="164584"/>
            </a:xfrm>
          </p:grpSpPr>
          <p:cxnSp>
            <p:nvCxnSpPr>
              <p:cNvPr id="129" name="Shape 129"/>
              <p:cNvCxnSpPr/>
              <p:nvPr/>
            </p:nvCxnSpPr>
            <p:spPr>
              <a:xfrm>
                <a:off x="5292080" y="2756416"/>
                <a:ext cx="1843200" cy="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30" name="Shape 130"/>
              <p:cNvCxnSpPr/>
              <p:nvPr/>
            </p:nvCxnSpPr>
            <p:spPr>
              <a:xfrm>
                <a:off x="6862970" y="2591832"/>
                <a:ext cx="267300" cy="1524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262626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</p:grpSp>
      <p:pic>
        <p:nvPicPr>
          <p:cNvPr id="131" name="Shape 131" descr="C:\Users\A645769\Downloads\dollar-symbol (1)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6025" y="1692869"/>
            <a:ext cx="680118" cy="68011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5034013" y="2625625"/>
            <a:ext cx="1810800" cy="8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Product &amp; Service</a:t>
            </a:r>
            <a:endParaRPr/>
          </a:p>
        </p:txBody>
      </p:sp>
      <p:sp>
        <p:nvSpPr>
          <p:cNvPr id="133" name="Shape 133"/>
          <p:cNvSpPr txBox="1"/>
          <p:nvPr/>
        </p:nvSpPr>
        <p:spPr>
          <a:xfrm>
            <a:off x="2340425" y="2625625"/>
            <a:ext cx="1810800" cy="8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Product &amp; Service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50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Shape 138"/>
          <p:cNvPicPr preferRelativeResize="0"/>
          <p:nvPr/>
        </p:nvPicPr>
        <p:blipFill rotWithShape="1">
          <a:blip r:embed="rId3">
            <a:alphaModFix/>
          </a:blip>
          <a:srcRect l="29905" t="-7" r="25677" b="6"/>
          <a:stretch/>
        </p:blipFill>
        <p:spPr>
          <a:xfrm>
            <a:off x="0" y="-19050"/>
            <a:ext cx="4546054" cy="521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Shape 13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0" name="Shape 140"/>
          <p:cNvSpPr/>
          <p:nvPr/>
        </p:nvSpPr>
        <p:spPr>
          <a:xfrm>
            <a:off x="4716016" y="721856"/>
            <a:ext cx="4176464" cy="280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To be successful in platform economy, it is crucial to ramp up users from both sides – customers and freelancers in the first 6-12 months. 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What strategy would help to increase the engagement of freelancers and business owners in the initial stage?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And how to maintain them?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1" name="Shape 141"/>
          <p:cNvSpPr/>
          <p:nvPr/>
        </p:nvSpPr>
        <p:spPr>
          <a:xfrm>
            <a:off x="3836" y="-25400"/>
            <a:ext cx="4572000" cy="5184254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1423763" y="4168120"/>
            <a:ext cx="6244581" cy="707886"/>
          </a:xfrm>
          <a:prstGeom prst="homePlat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3" name="Shape 143"/>
          <p:cNvSpPr txBox="1"/>
          <p:nvPr/>
        </p:nvSpPr>
        <p:spPr>
          <a:xfrm>
            <a:off x="1475656" y="4239720"/>
            <a:ext cx="5379998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Go-to-Market Strategy</a:t>
            </a:r>
            <a:endParaRPr sz="3200" b="1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16488" y="123478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erdana"/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Go-to-Market Strategy (1)</a:t>
            </a:r>
            <a:endParaRPr sz="24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9" name="Shape 149"/>
          <p:cNvSpPr txBox="1"/>
          <p:nvPr/>
        </p:nvSpPr>
        <p:spPr>
          <a:xfrm>
            <a:off x="254588" y="479326"/>
            <a:ext cx="87480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Verdana"/>
              <a:buNone/>
            </a:pPr>
            <a:r>
              <a:rPr lang="en-US" sz="1600" b="0">
                <a:solidFill>
                  <a:srgbClr val="3F3F3F"/>
                </a:solidFill>
                <a:latin typeface="Verdana"/>
                <a:ea typeface="Verdana"/>
                <a:cs typeface="Verdana"/>
                <a:sym typeface="Verdana"/>
              </a:rPr>
              <a:t>How to reach and recruit users?</a:t>
            </a:r>
            <a:endParaRPr sz="1600" b="0">
              <a:solidFill>
                <a:srgbClr val="3F3F3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aphicFrame>
        <p:nvGraphicFramePr>
          <p:cNvPr id="150" name="Shape 150"/>
          <p:cNvGraphicFramePr/>
          <p:nvPr/>
        </p:nvGraphicFramePr>
        <p:xfrm>
          <a:off x="215900" y="911374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{36788B83-76C5-4191-9596-4665D4E781AE}</a:tableStyleId>
              </a:tblPr>
              <a:tblGrid>
                <a:gridCol w="1475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66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4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482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Who?</a:t>
                      </a:r>
                      <a:endParaRPr sz="1200" b="1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What activities or campaigns? How? Where?</a:t>
                      </a:r>
                      <a:endParaRPr sz="1200" b="1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2980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Why select this?</a:t>
                      </a:r>
                      <a:endParaRPr sz="1200" b="1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alpha val="2980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1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Business Owners</a:t>
                      </a:r>
                      <a:endParaRPr sz="1200" b="1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Advertisement at the bank and loan company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Business Owners need funding for their businesses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Business Owners frequent banks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Mutual benefits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1325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Advertisement on Social Media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914400" lvl="1" indent="-3048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○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Facebook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Common place for most people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91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143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Noto Sans Symbols"/>
                        <a:buNone/>
                      </a:pP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91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Freelancers</a:t>
                      </a:r>
                      <a:endParaRPr sz="1200" b="1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88900" marR="0" lvl="0" indent="-889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Find freelancers from Freelancer Agency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Reliable, Professional, and Credible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Freelancers of various fields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Accurate and precise information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91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Advertisement on Social Media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914400" lvl="1" indent="-3048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○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Facebook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914400" lvl="1" indent="-3048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○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Linkedin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Common place for most people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No intermediate mean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91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Scout for freelancers from Online Recruiter platform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914400" lvl="1" indent="-3048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○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Upwork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914400" lvl="1" indent="-3048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○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Toptal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Massive number of freelancers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marL="88900" lvl="0" indent="-8890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B5394"/>
                        </a:buClr>
                        <a:buSzPts val="1200"/>
                        <a:buFont typeface="Tahoma"/>
                        <a:buChar char="▪"/>
                      </a:pPr>
                      <a:r>
                        <a:rPr lang="en-US" sz="1200">
                          <a:solidFill>
                            <a:srgbClr val="0B5394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Negotiable</a:t>
                      </a: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91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lvl="0" indent="-1143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Noto Sans Symbols"/>
                        <a:buNone/>
                      </a:pP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rgbClr val="0B5394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>
                        <a:alpha val="2980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350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Shape 155" descr="Image result for payment"/>
          <p:cNvPicPr preferRelativeResize="0"/>
          <p:nvPr/>
        </p:nvPicPr>
        <p:blipFill rotWithShape="1">
          <a:blip r:embed="rId3">
            <a:alphaModFix/>
          </a:blip>
          <a:srcRect l="5247" r="35911"/>
          <a:stretch/>
        </p:blipFill>
        <p:spPr>
          <a:xfrm>
            <a:off x="0" y="0"/>
            <a:ext cx="4575836" cy="5184254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7" name="Shape 157"/>
          <p:cNvSpPr/>
          <p:nvPr/>
        </p:nvSpPr>
        <p:spPr>
          <a:xfrm>
            <a:off x="4716016" y="721856"/>
            <a:ext cx="4176464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Which type of revenue model will you recommend?</a:t>
            </a:r>
            <a:endParaRPr/>
          </a:p>
          <a:p>
            <a:pPr marL="5334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What to charge?</a:t>
            </a:r>
            <a:endParaRPr/>
          </a:p>
          <a:p>
            <a:pPr marL="5334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How to charge? How much?</a:t>
            </a:r>
            <a:endParaRPr/>
          </a:p>
          <a:p>
            <a:pPr marL="5334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Who to charge?</a:t>
            </a:r>
            <a:endParaRPr/>
          </a:p>
          <a:p>
            <a:pPr marL="5334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When to collect?</a:t>
            </a:r>
            <a:endParaRPr/>
          </a:p>
          <a:p>
            <a:pPr marL="5334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AND Why you recommend this revenue model? Do you think the payer will pay for it?</a:t>
            </a:r>
            <a:endParaRPr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266700" marR="0" lvl="0" indent="-2667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✓"/>
            </a:pPr>
            <a:r>
              <a:rPr lang="en-US" sz="16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Consider different products, different membership types, and so on.</a:t>
            </a:r>
            <a:endParaRPr sz="1600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3836" y="0"/>
            <a:ext cx="4572000" cy="5184254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1423763" y="4168120"/>
            <a:ext cx="6244581" cy="707886"/>
          </a:xfrm>
          <a:prstGeom prst="homePlate">
            <a:avLst>
              <a:gd name="adj" fmla="val 50000"/>
            </a:avLst>
          </a:prstGeom>
          <a:solidFill>
            <a:srgbClr val="004C7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0" name="Shape 160"/>
          <p:cNvSpPr txBox="1"/>
          <p:nvPr/>
        </p:nvSpPr>
        <p:spPr>
          <a:xfrm>
            <a:off x="1423762" y="4231180"/>
            <a:ext cx="367601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rgbClr val="FFFFFF"/>
                </a:solidFill>
                <a:latin typeface="Verdana"/>
                <a:ea typeface="Verdana"/>
                <a:cs typeface="Verdana"/>
                <a:sym typeface="Verdana"/>
              </a:rPr>
              <a:t>Revenue Model</a:t>
            </a:r>
            <a:endParaRPr sz="3200" b="1">
              <a:solidFill>
                <a:srgbClr val="FFFFFF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tos v4.0">
  <a:themeElements>
    <a:clrScheme name="Custom 8">
      <a:dk1>
        <a:srgbClr val="000000"/>
      </a:dk1>
      <a:lt1>
        <a:srgbClr val="FFFFFF"/>
      </a:lt1>
      <a:dk2>
        <a:srgbClr val="FFFFFF"/>
      </a:dk2>
      <a:lt2>
        <a:srgbClr val="83C9C3"/>
      </a:lt2>
      <a:accent1>
        <a:srgbClr val="0066A1"/>
      </a:accent1>
      <a:accent2>
        <a:srgbClr val="00B2A9"/>
      </a:accent2>
      <a:accent3>
        <a:srgbClr val="A626AA"/>
      </a:accent3>
      <a:accent4>
        <a:srgbClr val="6639B7"/>
      </a:accent4>
      <a:accent5>
        <a:srgbClr val="FF6319"/>
      </a:accent5>
      <a:accent6>
        <a:srgbClr val="C00000"/>
      </a:accent6>
      <a:hlink>
        <a:srgbClr val="0066A1"/>
      </a:hlink>
      <a:folHlink>
        <a:srgbClr val="829DC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964</Words>
  <Application>Microsoft Office PowerPoint</Application>
  <PresentationFormat>On-screen Show (16:9)</PresentationFormat>
  <Paragraphs>241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Rambla</vt:lpstr>
      <vt:lpstr>Tahoma</vt:lpstr>
      <vt:lpstr>Calibri</vt:lpstr>
      <vt:lpstr>Verdana</vt:lpstr>
      <vt:lpstr>Arial</vt:lpstr>
      <vt:lpstr>Noto Sans Symbols</vt:lpstr>
      <vt:lpstr>Atos v4.0</vt:lpstr>
      <vt:lpstr>Hackathon #1 : Business Plan</vt:lpstr>
      <vt:lpstr>PowerPoint Presentation</vt:lpstr>
      <vt:lpstr>Users’ needs</vt:lpstr>
      <vt:lpstr>Platform Business Model Analysis</vt:lpstr>
      <vt:lpstr>Business Model Map (Off the Shelf)</vt:lpstr>
      <vt:lpstr>Business Model Map (Made to Order)</vt:lpstr>
      <vt:lpstr>PowerPoint Presentation</vt:lpstr>
      <vt:lpstr>Go-to-Market Strategy (1)</vt:lpstr>
      <vt:lpstr>PowerPoint Presentation</vt:lpstr>
      <vt:lpstr>Revenue Model</vt:lpstr>
      <vt:lpstr>PowerPoint Presentation</vt:lpstr>
      <vt:lpstr>#1 Registration &amp; Profile Verification</vt:lpstr>
      <vt:lpstr>#1 Registration &amp; Profile Verification</vt:lpstr>
      <vt:lpstr>#2 Job Matching | Multiple-party Job Matching</vt:lpstr>
      <vt:lpstr>#3 Delivery Process | Quality Assurance | Payment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#1 : Business Plan</dc:title>
  <cp:lastModifiedBy>Papichaya Quengdaeng</cp:lastModifiedBy>
  <cp:revision>1</cp:revision>
  <dcterms:modified xsi:type="dcterms:W3CDTF">2018-03-24T04:55:15Z</dcterms:modified>
</cp:coreProperties>
</file>